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60" r:id="rId1"/>
  </p:sldMasterIdLst>
  <p:notesMasterIdLst>
    <p:notesMasterId r:id="rId15"/>
  </p:notesMasterIdLst>
  <p:sldIdLst>
    <p:sldId id="256" r:id="rId2"/>
    <p:sldId id="714" r:id="rId3"/>
    <p:sldId id="674" r:id="rId4"/>
    <p:sldId id="715" r:id="rId5"/>
    <p:sldId id="718" r:id="rId6"/>
    <p:sldId id="716" r:id="rId7"/>
    <p:sldId id="717" r:id="rId8"/>
    <p:sldId id="719" r:id="rId9"/>
    <p:sldId id="720" r:id="rId10"/>
    <p:sldId id="676" r:id="rId11"/>
    <p:sldId id="721" r:id="rId12"/>
    <p:sldId id="711" r:id="rId13"/>
    <p:sldId id="30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50"/>
    <a:srgbClr val="8497B0"/>
    <a:srgbClr val="8FAADC"/>
    <a:srgbClr val="2F5597"/>
    <a:srgbClr val="626CC7"/>
    <a:srgbClr val="323B8D"/>
    <a:srgbClr val="21275D"/>
    <a:srgbClr val="161A3E"/>
    <a:srgbClr val="203864"/>
    <a:srgbClr val="8BB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CA8346-09F0-4301-B585-28E9403048AB}" v="218" dt="2023-11-21T11:40:02.7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23" autoAdjust="0"/>
    <p:restoredTop sz="93447" autoAdjust="0"/>
  </p:normalViewPr>
  <p:slideViewPr>
    <p:cSldViewPr snapToGrid="0">
      <p:cViewPr varScale="1">
        <p:scale>
          <a:sx n="77" d="100"/>
          <a:sy n="77" d="100"/>
        </p:scale>
        <p:origin x="826" y="62"/>
      </p:cViewPr>
      <p:guideLst/>
    </p:cSldViewPr>
  </p:slideViewPr>
  <p:notesTextViewPr>
    <p:cViewPr>
      <p:scale>
        <a:sx n="75" d="100"/>
        <a:sy n="7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077D8-B575-4753-B8FD-F5736649C91E}" type="datetimeFigureOut">
              <a:rPr lang="en-IN" smtClean="0"/>
              <a:t>17-01-2026</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FB008-8E38-46F5-BCB9-8CFEF233CF3A}" type="slidenum">
              <a:rPr lang="en-IN" smtClean="0"/>
              <a:t>‹#›</a:t>
            </a:fld>
            <a:endParaRPr lang="en-IN" dirty="0"/>
          </a:p>
        </p:txBody>
      </p:sp>
    </p:spTree>
    <p:extLst>
      <p:ext uri="{BB962C8B-B14F-4D97-AF65-F5344CB8AC3E}">
        <p14:creationId xmlns:p14="http://schemas.microsoft.com/office/powerpoint/2010/main" val="4034188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10</a:t>
            </a:fld>
            <a:endParaRPr lang="en-IN" dirty="0"/>
          </a:p>
        </p:txBody>
      </p:sp>
    </p:spTree>
    <p:extLst>
      <p:ext uri="{BB962C8B-B14F-4D97-AF65-F5344CB8AC3E}">
        <p14:creationId xmlns:p14="http://schemas.microsoft.com/office/powerpoint/2010/main" val="17978836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D4C31DA-14CA-CFBA-5089-9BCD0585380D}"/>
              </a:ext>
            </a:extLst>
          </p:cNvPr>
          <p:cNvGrpSpPr/>
          <p:nvPr userDrawn="1"/>
        </p:nvGrpSpPr>
        <p:grpSpPr>
          <a:xfrm>
            <a:off x="-21770" y="0"/>
            <a:ext cx="12213771" cy="6858000"/>
            <a:chOff x="-21770" y="0"/>
            <a:chExt cx="12213771" cy="6858000"/>
          </a:xfrm>
        </p:grpSpPr>
        <p:pic>
          <p:nvPicPr>
            <p:cNvPr id="6" name="Picture 5" descr="Tech Background&quot; Images – Browse 8,227 Stock Photos, Vectors, and Video |  Adobe Stock">
              <a:extLst>
                <a:ext uri="{FF2B5EF4-FFF2-40B4-BE49-F238E27FC236}">
                  <a16:creationId xmlns:a16="http://schemas.microsoft.com/office/drawing/2014/main" id="{912EDB8F-0820-57F6-5CDA-EEB6AC9EF3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7530BAD-0593-FBF1-1D42-9B72719147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7794" y="913775"/>
              <a:ext cx="5159490" cy="1423752"/>
            </a:xfrm>
            <a:prstGeom prst="rect">
              <a:avLst/>
            </a:prstGeom>
          </p:spPr>
        </p:pic>
      </p:grpSp>
    </p:spTree>
    <p:extLst>
      <p:ext uri="{BB962C8B-B14F-4D97-AF65-F5344CB8AC3E}">
        <p14:creationId xmlns:p14="http://schemas.microsoft.com/office/powerpoint/2010/main" val="133112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10834233" cy="612775"/>
          </a:xfrm>
        </p:spPr>
        <p:txBody>
          <a:bodyPr/>
          <a:lstStyle/>
          <a:p>
            <a:r>
              <a:rPr lang="en-US" dirty="0"/>
              <a:t>Click to edit Master title style</a:t>
            </a:r>
          </a:p>
        </p:txBody>
      </p:sp>
      <p:sp>
        <p:nvSpPr>
          <p:cNvPr id="3" name="Content Placeholder 2"/>
          <p:cNvSpPr>
            <a:spLocks noGrp="1"/>
          </p:cNvSpPr>
          <p:nvPr>
            <p:ph sz="half" idx="1"/>
          </p:nvPr>
        </p:nvSpPr>
        <p:spPr>
          <a:xfrm>
            <a:off x="678881" y="1659835"/>
            <a:ext cx="5340919"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199" y="1659835"/>
            <a:ext cx="5340917"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3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10834234" cy="612775"/>
          </a:xfrm>
        </p:spPr>
        <p:txBody>
          <a:bodyPr/>
          <a:lstStyle/>
          <a:p>
            <a:r>
              <a:rPr lang="en-US" dirty="0"/>
              <a:t>Click to edit Master title style</a:t>
            </a:r>
          </a:p>
        </p:txBody>
      </p:sp>
      <p:sp>
        <p:nvSpPr>
          <p:cNvPr id="3" name="Text Placeholder 2"/>
          <p:cNvSpPr>
            <a:spLocks noGrp="1"/>
          </p:cNvSpPr>
          <p:nvPr>
            <p:ph type="body" idx="1"/>
          </p:nvPr>
        </p:nvSpPr>
        <p:spPr>
          <a:xfrm>
            <a:off x="678881" y="1659834"/>
            <a:ext cx="5318693"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8881" y="2505075"/>
            <a:ext cx="5318693"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2" y="1659834"/>
            <a:ext cx="5340914"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2" y="2505075"/>
            <a:ext cx="5340914"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89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a:t>Click to edit Master title style</a:t>
            </a:r>
          </a:p>
        </p:txBody>
      </p:sp>
    </p:spTree>
    <p:extLst>
      <p:ext uri="{BB962C8B-B14F-4D97-AF65-F5344CB8AC3E}">
        <p14:creationId xmlns:p14="http://schemas.microsoft.com/office/powerpoint/2010/main" val="2831256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593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4093145" cy="1453734"/>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9" y="1659835"/>
            <a:ext cx="6329928" cy="4201215"/>
          </a:xfrm>
          <a:prstGeom prst="rect">
            <a:avLst/>
          </a:prstGeom>
        </p:spPr>
        <p:txBody>
          <a:bodyPr/>
          <a:lstStyle>
            <a:lvl1pPr>
              <a:defRPr sz="3200">
                <a:solidFill>
                  <a:schemeClr val="bg2">
                    <a:lumMod val="10000"/>
                  </a:schemeClr>
                </a:solidFill>
              </a:defRPr>
            </a:lvl1pPr>
            <a:lvl2pPr>
              <a:defRPr sz="2800">
                <a:solidFill>
                  <a:schemeClr val="bg2">
                    <a:lumMod val="10000"/>
                  </a:schemeClr>
                </a:solidFill>
              </a:defRPr>
            </a:lvl2pPr>
            <a:lvl3pPr>
              <a:defRPr sz="2400">
                <a:solidFill>
                  <a:schemeClr val="bg2">
                    <a:lumMod val="10000"/>
                  </a:schemeClr>
                </a:solidFill>
              </a:defRPr>
            </a:lvl3pPr>
            <a:lvl4pPr>
              <a:defRPr sz="2000">
                <a:solidFill>
                  <a:schemeClr val="bg2">
                    <a:lumMod val="10000"/>
                  </a:schemeClr>
                </a:solidFill>
              </a:defRPr>
            </a:lvl4pPr>
            <a:lvl5pPr>
              <a:defRPr sz="2000">
                <a:solidFill>
                  <a:schemeClr val="bg2">
                    <a:lumMod val="10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8881" y="2315183"/>
            <a:ext cx="4093145" cy="355380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828349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Vertical Text Placeholder 2"/>
          <p:cNvSpPr>
            <a:spLocks noGrp="1"/>
          </p:cNvSpPr>
          <p:nvPr>
            <p:ph type="body" orient="vert" idx="1"/>
          </p:nvPr>
        </p:nvSpPr>
        <p:spPr>
          <a:xfrm>
            <a:off x="678884" y="1659834"/>
            <a:ext cx="10834234" cy="4166933"/>
          </a:xfrm>
          <a:prstGeom prst="rect">
            <a:avLst/>
          </a:prstGeom>
        </p:spPr>
        <p:txBody>
          <a:bodyPr vert="eaVert"/>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5053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4" name="Picture 3" descr="Tech Background&quot; Images – Browse 8,227 Stock Photos, Vectors, and Video |  Adobe Stock">
            <a:extLst>
              <a:ext uri="{FF2B5EF4-FFF2-40B4-BE49-F238E27FC236}">
                <a16:creationId xmlns:a16="http://schemas.microsoft.com/office/drawing/2014/main" id="{19625874-6531-A345-C3ED-8BD86E0E300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Vertical Title 1"/>
          <p:cNvSpPr>
            <a:spLocks noGrp="1"/>
          </p:cNvSpPr>
          <p:nvPr>
            <p:ph type="title" orient="vert" hasCustomPrompt="1"/>
          </p:nvPr>
        </p:nvSpPr>
        <p:spPr>
          <a:xfrm rot="16200000">
            <a:off x="4770665" y="-2959994"/>
            <a:ext cx="2628900" cy="12213771"/>
          </a:xfrm>
        </p:spPr>
        <p:txBody>
          <a:bodyPr vert="eaVert">
            <a:normAutofit/>
          </a:bodyPr>
          <a:lstStyle>
            <a:lvl1pPr algn="ctr">
              <a:defRPr sz="8000">
                <a:solidFill>
                  <a:schemeClr val="bg1"/>
                </a:solidFill>
              </a:defRPr>
            </a:lvl1pPr>
          </a:lstStyle>
          <a:p>
            <a:r>
              <a:rPr lang="en-US" dirty="0"/>
              <a:t>Thank You</a:t>
            </a:r>
          </a:p>
        </p:txBody>
      </p:sp>
    </p:spTree>
    <p:extLst>
      <p:ext uri="{BB962C8B-B14F-4D97-AF65-F5344CB8AC3E}">
        <p14:creationId xmlns:p14="http://schemas.microsoft.com/office/powerpoint/2010/main" val="4167474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Content Placeholder 2"/>
          <p:cNvSpPr>
            <a:spLocks noGrp="1"/>
          </p:cNvSpPr>
          <p:nvPr>
            <p:ph idx="1"/>
          </p:nvPr>
        </p:nvSpPr>
        <p:spPr>
          <a:xfrm>
            <a:off x="678884" y="1675075"/>
            <a:ext cx="1083423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652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55269" y="603666"/>
            <a:ext cx="7057847" cy="5454235"/>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2" name="Title 1"/>
          <p:cNvSpPr>
            <a:spLocks noGrp="1"/>
          </p:cNvSpPr>
          <p:nvPr>
            <p:ph type="title"/>
          </p:nvPr>
        </p:nvSpPr>
        <p:spPr>
          <a:xfrm>
            <a:off x="838202" y="2049670"/>
            <a:ext cx="2743200" cy="2562226"/>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6123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7055274"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705527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807720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7" name="Picture 6">
            <a:extLst>
              <a:ext uri="{FF2B5EF4-FFF2-40B4-BE49-F238E27FC236}">
                <a16:creationId xmlns:a16="http://schemas.microsoft.com/office/drawing/2014/main" id="{F13DF77B-C435-B418-C899-54652105D0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4013561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amp; Half">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5107239" cy="612775"/>
          </a:xfrm>
        </p:spPr>
        <p:txBody>
          <a:bodyPr/>
          <a:lstStyle/>
          <a:p>
            <a:r>
              <a:rPr lang="en-US" dirty="0"/>
              <a:t>Click to edit Master title style</a:t>
            </a:r>
          </a:p>
        </p:txBody>
      </p:sp>
      <p:sp>
        <p:nvSpPr>
          <p:cNvPr id="3" name="Content Placeholder 2"/>
          <p:cNvSpPr>
            <a:spLocks noGrp="1"/>
          </p:cNvSpPr>
          <p:nvPr>
            <p:ph idx="1"/>
          </p:nvPr>
        </p:nvSpPr>
        <p:spPr>
          <a:xfrm>
            <a:off x="678881" y="1659836"/>
            <a:ext cx="5107239"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6096000" y="0"/>
            <a:ext cx="60960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4" name="Picture 3">
            <a:extLst>
              <a:ext uri="{FF2B5EF4-FFF2-40B4-BE49-F238E27FC236}">
                <a16:creationId xmlns:a16="http://schemas.microsoft.com/office/drawing/2014/main" id="{4258C05D-B60D-14D1-7105-F671923254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18528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Third Flow Errow">
    <p:spTree>
      <p:nvGrpSpPr>
        <p:cNvPr id="1" name=""/>
        <p:cNvGrpSpPr/>
        <p:nvPr/>
      </p:nvGrpSpPr>
      <p:grpSpPr>
        <a:xfrm>
          <a:off x="0" y="0"/>
          <a:ext cx="0" cy="0"/>
          <a:chOff x="0" y="0"/>
          <a:chExt cx="0" cy="0"/>
        </a:xfrm>
      </p:grpSpPr>
      <p:sp>
        <p:nvSpPr>
          <p:cNvPr id="2" name="Title 1"/>
          <p:cNvSpPr>
            <a:spLocks noGrp="1"/>
          </p:cNvSpPr>
          <p:nvPr>
            <p:ph type="title"/>
          </p:nvPr>
        </p:nvSpPr>
        <p:spPr>
          <a:xfrm>
            <a:off x="4455269" y="603666"/>
            <a:ext cx="7057847" cy="612775"/>
          </a:xfrm>
        </p:spPr>
        <p:txBody>
          <a:body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Arrow: Pentagon 5">
            <a:extLst>
              <a:ext uri="{FF2B5EF4-FFF2-40B4-BE49-F238E27FC236}">
                <a16:creationId xmlns:a16="http://schemas.microsoft.com/office/drawing/2014/main" id="{360409B4-C617-2A18-6BFD-309E9F59F1A6}"/>
              </a:ext>
            </a:extLst>
          </p:cNvPr>
          <p:cNvSpPr/>
          <p:nvPr userDrawn="1"/>
        </p:nvSpPr>
        <p:spPr>
          <a:xfrm>
            <a:off x="1" y="0"/>
            <a:ext cx="4114800" cy="6858000"/>
          </a:xfrm>
          <a:prstGeom prst="homePlate">
            <a:avLst>
              <a:gd name="adj" fmla="val 16049"/>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678882" y="3122614"/>
            <a:ext cx="2978720"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Tree>
    <p:extLst>
      <p:ext uri="{BB962C8B-B14F-4D97-AF65-F5344CB8AC3E}">
        <p14:creationId xmlns:p14="http://schemas.microsoft.com/office/powerpoint/2010/main" val="599992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One 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38200" y="3122614"/>
            <a:ext cx="2819401"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rgbClr val="1D1B58"/>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BC7368D9-5898-B04D-9CD2-C5A3736BFFA6}"/>
              </a:ext>
            </a:extLst>
          </p:cNvPr>
          <p:cNvSpPr/>
          <p:nvPr userDrawn="1"/>
        </p:nvSpPr>
        <p:spPr>
          <a:xfrm>
            <a:off x="3454417" y="0"/>
            <a:ext cx="8737584" cy="6858000"/>
          </a:xfrm>
          <a:custGeom>
            <a:avLst/>
            <a:gdLst>
              <a:gd name="connsiteX0" fmla="*/ 0 w 9601184"/>
              <a:gd name="connsiteY0" fmla="*/ 0 h 6858000"/>
              <a:gd name="connsiteX1" fmla="*/ 9601184 w 9601184"/>
              <a:gd name="connsiteY1" fmla="*/ 0 h 6858000"/>
              <a:gd name="connsiteX2" fmla="*/ 9601184 w 9601184"/>
              <a:gd name="connsiteY2" fmla="*/ 6858000 h 6858000"/>
              <a:gd name="connsiteX3" fmla="*/ 0 w 9601184"/>
              <a:gd name="connsiteY3" fmla="*/ 6858000 h 6858000"/>
              <a:gd name="connsiteX4" fmla="*/ 660384 w 9601184"/>
              <a:gd name="connsiteY4" fmla="*/ 3429000 h 6858000"/>
              <a:gd name="connsiteX5" fmla="*/ 0 w 960118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84" h="6858000">
                <a:moveTo>
                  <a:pt x="0" y="0"/>
                </a:moveTo>
                <a:lnTo>
                  <a:pt x="9601184" y="0"/>
                </a:lnTo>
                <a:lnTo>
                  <a:pt x="9601184" y="6858000"/>
                </a:lnTo>
                <a:lnTo>
                  <a:pt x="0" y="6858000"/>
                </a:lnTo>
                <a:lnTo>
                  <a:pt x="660384"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sp>
        <p:nvSpPr>
          <p:cNvPr id="2" name="Title 1"/>
          <p:cNvSpPr>
            <a:spLocks noGrp="1"/>
          </p:cNvSpPr>
          <p:nvPr>
            <p:ph type="title"/>
          </p:nvPr>
        </p:nvSpPr>
        <p:spPr>
          <a:xfrm>
            <a:off x="4455269" y="603666"/>
            <a:ext cx="7057847" cy="612775"/>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BC1D7751-B046-E6FF-E802-137A168948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64553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6687118"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6687118"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567565" y="3064248"/>
            <a:ext cx="3314556"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D78CF48E-B68F-E9BA-8398-FF8CD727D1A9}"/>
              </a:ext>
            </a:extLst>
          </p:cNvPr>
          <p:cNvSpPr/>
          <p:nvPr userDrawn="1"/>
        </p:nvSpPr>
        <p:spPr>
          <a:xfrm>
            <a:off x="7543800" y="0"/>
            <a:ext cx="4648201" cy="6858000"/>
          </a:xfrm>
          <a:custGeom>
            <a:avLst/>
            <a:gdLst>
              <a:gd name="connsiteX0" fmla="*/ 0 w 3818882"/>
              <a:gd name="connsiteY0" fmla="*/ 0 h 6858000"/>
              <a:gd name="connsiteX1" fmla="*/ 3818882 w 3818882"/>
              <a:gd name="connsiteY1" fmla="*/ 0 h 6858000"/>
              <a:gd name="connsiteX2" fmla="*/ 3818882 w 3818882"/>
              <a:gd name="connsiteY2" fmla="*/ 6858000 h 6858000"/>
              <a:gd name="connsiteX3" fmla="*/ 0 w 3818882"/>
              <a:gd name="connsiteY3" fmla="*/ 6858000 h 6858000"/>
              <a:gd name="connsiteX4" fmla="*/ 796282 w 3818882"/>
              <a:gd name="connsiteY4" fmla="*/ 3429000 h 6858000"/>
              <a:gd name="connsiteX5" fmla="*/ 0 w 3818882"/>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8882" h="6858000">
                <a:moveTo>
                  <a:pt x="0" y="0"/>
                </a:moveTo>
                <a:lnTo>
                  <a:pt x="3818882" y="0"/>
                </a:lnTo>
                <a:lnTo>
                  <a:pt x="3818882" y="6858000"/>
                </a:lnTo>
                <a:lnTo>
                  <a:pt x="0" y="6858000"/>
                </a:lnTo>
                <a:lnTo>
                  <a:pt x="796282"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pic>
        <p:nvPicPr>
          <p:cNvPr id="4" name="Picture 3">
            <a:extLst>
              <a:ext uri="{FF2B5EF4-FFF2-40B4-BE49-F238E27FC236}">
                <a16:creationId xmlns:a16="http://schemas.microsoft.com/office/drawing/2014/main" id="{5BC983E8-29C2-9FD4-5029-201C1DDD5E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90750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8883" y="1709738"/>
            <a:ext cx="10834234"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78883" y="4589464"/>
            <a:ext cx="10834234"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278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8884" y="603666"/>
            <a:ext cx="10834232" cy="612775"/>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678884" y="1659835"/>
            <a:ext cx="10834234" cy="43980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4" descr="Top Ranked Data Science Institute, Classroom Plus Online Training | Boston  Institute of Analytics">
            <a:extLst>
              <a:ext uri="{FF2B5EF4-FFF2-40B4-BE49-F238E27FC236}">
                <a16:creationId xmlns:a16="http://schemas.microsoft.com/office/drawing/2014/main" id="{D55A4135-B2E5-3A1C-9614-E010D1062B85}"/>
              </a:ext>
            </a:extLst>
          </p:cNvPr>
          <p:cNvPicPr>
            <a:picLocks noChangeAspect="1" noChangeArrowheads="1"/>
          </p:cNvPicPr>
          <p:nvPr userDrawn="1"/>
        </p:nvPicPr>
        <p:blipFill rotWithShape="1">
          <a:blip r:embed="rId18" cstate="print">
            <a:extLst>
              <a:ext uri="{28A0092B-C50C-407E-A947-70E740481C1C}">
                <a14:useLocalDpi xmlns:a14="http://schemas.microsoft.com/office/drawing/2010/main" val="0"/>
              </a:ext>
            </a:extLst>
          </a:blip>
          <a:srcRect l="4000" r="3112"/>
          <a:stretch/>
        </p:blipFill>
        <p:spPr bwMode="auto">
          <a:xfrm>
            <a:off x="9493777" y="6115409"/>
            <a:ext cx="2019339" cy="548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65DF22-91AD-CE85-A78A-CF35969DE003}"/>
              </a:ext>
            </a:extLst>
          </p:cNvPr>
          <p:cNvSpPr/>
          <p:nvPr userDrawn="1"/>
        </p:nvSpPr>
        <p:spPr>
          <a:xfrm>
            <a:off x="678883" y="6207305"/>
            <a:ext cx="7474517"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100" b="1" dirty="0">
                <a:solidFill>
                  <a:schemeClr val="bg2">
                    <a:lumMod val="75000"/>
                  </a:schemeClr>
                </a:solidFill>
              </a:rPr>
              <a:t>CONFIDENTIAL</a:t>
            </a:r>
            <a:r>
              <a:rPr lang="en-US" sz="1100" dirty="0">
                <a:solidFill>
                  <a:schemeClr val="bg2">
                    <a:lumMod val="75000"/>
                  </a:schemeClr>
                </a:solidFill>
              </a:rPr>
              <a:t>: The information in this document belongs to Boston Institute of Analytics LLC. Any unauthorized sharing of this material is prohibited and subject to legal action under breach of IP and confidentiality clauses. </a:t>
            </a:r>
          </a:p>
        </p:txBody>
      </p:sp>
    </p:spTree>
    <p:extLst>
      <p:ext uri="{BB962C8B-B14F-4D97-AF65-F5344CB8AC3E}">
        <p14:creationId xmlns:p14="http://schemas.microsoft.com/office/powerpoint/2010/main" val="1628178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4" r:id="rId5"/>
    <p:sldLayoutId id="2147483675" r:id="rId6"/>
    <p:sldLayoutId id="2147483677" r:id="rId7"/>
    <p:sldLayoutId id="2147483676" r:id="rId8"/>
    <p:sldLayoutId id="2147483663" r:id="rId9"/>
    <p:sldLayoutId id="2147483664" r:id="rId10"/>
    <p:sldLayoutId id="2147483665" r:id="rId11"/>
    <p:sldLayoutId id="2147483666" r:id="rId12"/>
    <p:sldLayoutId id="2147483667" r:id="rId13"/>
    <p:sldLayoutId id="2147483668" r:id="rId14"/>
    <p:sldLayoutId id="2147483670" r:id="rId15"/>
    <p:sldLayoutId id="2147483671" r:id="rId16"/>
  </p:sldLayoutIdLst>
  <p:txStyles>
    <p:title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225F15-9B21-01FF-BD6D-D04F30F7A091}"/>
              </a:ext>
            </a:extLst>
          </p:cNvPr>
          <p:cNvSpPr/>
          <p:nvPr/>
        </p:nvSpPr>
        <p:spPr>
          <a:xfrm>
            <a:off x="1" y="2788290"/>
            <a:ext cx="12192000" cy="8115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latin typeface="Calibri" panose="020F0502020204030204" pitchFamily="34" charset="0"/>
              </a:rPr>
              <a:t>Real-Time E-commerce Voice using LiveKit</a:t>
            </a:r>
          </a:p>
        </p:txBody>
      </p:sp>
    </p:spTree>
    <p:extLst>
      <p:ext uri="{BB962C8B-B14F-4D97-AF65-F5344CB8AC3E}">
        <p14:creationId xmlns:p14="http://schemas.microsoft.com/office/powerpoint/2010/main" val="102433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a:xfrm>
            <a:off x="678882" y="310244"/>
            <a:ext cx="6687118" cy="906198"/>
          </a:xfrm>
        </p:spPr>
        <p:txBody>
          <a:bodyPr>
            <a:normAutofit/>
          </a:bodyPr>
          <a:lstStyle/>
          <a:p>
            <a:r>
              <a:rPr lang="en-US" dirty="0"/>
              <a:t>🧭 11. Conclusion &amp; Key Takeaways</a:t>
            </a:r>
          </a:p>
        </p:txBody>
      </p:sp>
      <p:sp>
        <p:nvSpPr>
          <p:cNvPr id="3" name="Rectangle 1">
            <a:extLst>
              <a:ext uri="{FF2B5EF4-FFF2-40B4-BE49-F238E27FC236}">
                <a16:creationId xmlns:a16="http://schemas.microsoft.com/office/drawing/2014/main" id="{7528C2FF-BB60-71E4-4D94-F11EB76C4895}"/>
              </a:ext>
            </a:extLst>
          </p:cNvPr>
          <p:cNvSpPr>
            <a:spLocks noGrp="1" noChangeArrowheads="1"/>
          </p:cNvSpPr>
          <p:nvPr>
            <p:ph idx="1"/>
          </p:nvPr>
        </p:nvSpPr>
        <p:spPr bwMode="auto">
          <a:xfrm>
            <a:off x="678882" y="1659285"/>
            <a:ext cx="5338321"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0" i="0" u="none" strike="noStrike" cap="none" normalizeH="0" baseline="0" dirty="0">
                <a:ln>
                  <a:noFill/>
                </a:ln>
                <a:solidFill>
                  <a:schemeClr val="tx1"/>
                </a:solidFill>
                <a:effectLst/>
                <a:latin typeface="Franklin Gothic Medium" panose="020B0603020102020204" pitchFamily="34" charset="0"/>
              </a:rPr>
              <a:t>Built real-time voice AI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0" i="0" u="none" strike="noStrike" cap="none" normalizeH="0" baseline="0" dirty="0">
                <a:ln>
                  <a:noFill/>
                </a:ln>
                <a:solidFill>
                  <a:schemeClr val="tx1"/>
                </a:solidFill>
                <a:effectLst/>
                <a:latin typeface="Franklin Gothic Medium" panose="020B0603020102020204" pitchFamily="34" charset="0"/>
              </a:rPr>
              <a:t>Uses WebRTC and LiveKit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0" i="0" u="none" strike="noStrike" cap="none" normalizeH="0" baseline="0" dirty="0">
                <a:ln>
                  <a:noFill/>
                </a:ln>
                <a:solidFill>
                  <a:schemeClr val="tx1"/>
                </a:solidFill>
                <a:effectLst/>
                <a:latin typeface="Franklin Gothic Medium" panose="020B0603020102020204" pitchFamily="34" charset="0"/>
              </a:rPr>
              <a:t>Uses GPT-4o and MCP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0" i="0" u="none" strike="noStrike" cap="none" normalizeH="0" baseline="0" dirty="0">
                <a:ln>
                  <a:noFill/>
                </a:ln>
                <a:solidFill>
                  <a:schemeClr val="tx1"/>
                </a:solidFill>
                <a:effectLst/>
                <a:latin typeface="Franklin Gothic Medium" panose="020B0603020102020204" pitchFamily="34" charset="0"/>
              </a:rPr>
              <a:t>Accurate and safe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0" i="0" u="none" strike="noStrike" cap="none" normalizeH="0" baseline="0" dirty="0">
                <a:ln>
                  <a:noFill/>
                </a:ln>
                <a:solidFill>
                  <a:schemeClr val="tx1"/>
                </a:solidFill>
                <a:effectLst/>
                <a:latin typeface="Franklin Gothic Medium" panose="020B0603020102020204" pitchFamily="34" charset="0"/>
              </a:rPr>
              <a:t>Meets Boston requirements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0" i="0" u="none" strike="noStrike" cap="none" normalizeH="0" baseline="0" dirty="0">
                <a:ln>
                  <a:noFill/>
                </a:ln>
                <a:solidFill>
                  <a:schemeClr val="tx1"/>
                </a:solidFill>
                <a:effectLst/>
                <a:latin typeface="Franklin Gothic Medium" panose="020B0603020102020204" pitchFamily="34" charset="0"/>
              </a:rPr>
              <a:t>Production-style 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0" i="0" u="none" strike="noStrike" cap="none" normalizeH="0" baseline="0" dirty="0">
                <a:ln>
                  <a:noFill/>
                </a:ln>
                <a:solidFill>
                  <a:schemeClr val="tx1"/>
                </a:solidFill>
                <a:effectLst/>
                <a:latin typeface="Franklin Gothic Medium" panose="020B0603020102020204" pitchFamily="34" charset="0"/>
              </a:rPr>
              <a:t>Ready to scale</a:t>
            </a:r>
          </a:p>
        </p:txBody>
      </p:sp>
    </p:spTree>
    <p:extLst>
      <p:ext uri="{BB962C8B-B14F-4D97-AF65-F5344CB8AC3E}">
        <p14:creationId xmlns:p14="http://schemas.microsoft.com/office/powerpoint/2010/main" val="2845992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emo">
            <a:hlinkClick r:id="" action="ppaction://media"/>
            <a:extLst>
              <a:ext uri="{FF2B5EF4-FFF2-40B4-BE49-F238E27FC236}">
                <a16:creationId xmlns:a16="http://schemas.microsoft.com/office/drawing/2014/main" id="{AC7EAD51-2523-757A-6CFB-EDACC90602B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383157" y="636104"/>
            <a:ext cx="7464286" cy="4850296"/>
          </a:xfrm>
        </p:spPr>
      </p:pic>
      <p:sp>
        <p:nvSpPr>
          <p:cNvPr id="3" name="Title 2">
            <a:extLst>
              <a:ext uri="{FF2B5EF4-FFF2-40B4-BE49-F238E27FC236}">
                <a16:creationId xmlns:a16="http://schemas.microsoft.com/office/drawing/2014/main" id="{DBD8EEA9-B6A4-BD99-E667-FE1EC4807084}"/>
              </a:ext>
            </a:extLst>
          </p:cNvPr>
          <p:cNvSpPr>
            <a:spLocks noGrp="1"/>
          </p:cNvSpPr>
          <p:nvPr>
            <p:ph type="title"/>
          </p:nvPr>
        </p:nvSpPr>
        <p:spPr/>
        <p:txBody>
          <a:bodyPr/>
          <a:lstStyle/>
          <a:p>
            <a:pPr algn="ctr"/>
            <a:r>
              <a:rPr lang="en-IN" dirty="0"/>
              <a:t>Demo</a:t>
            </a:r>
          </a:p>
        </p:txBody>
      </p:sp>
    </p:spTree>
    <p:extLst>
      <p:ext uri="{BB962C8B-B14F-4D97-AF65-F5344CB8AC3E}">
        <p14:creationId xmlns:p14="http://schemas.microsoft.com/office/powerpoint/2010/main" val="137048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80C857-4384-387E-D3B0-A675AA2C932C}"/>
              </a:ext>
            </a:extLst>
          </p:cNvPr>
          <p:cNvSpPr>
            <a:spLocks noGrp="1"/>
          </p:cNvSpPr>
          <p:nvPr>
            <p:ph type="title" orient="vert"/>
          </p:nvPr>
        </p:nvSpPr>
        <p:spPr>
          <a:xfrm rot="16200000">
            <a:off x="5288640" y="-2316839"/>
            <a:ext cx="2256985" cy="8850089"/>
          </a:xfrm>
        </p:spPr>
        <p:txBody>
          <a:bodyPr>
            <a:normAutofit/>
          </a:bodyPr>
          <a:lstStyle/>
          <a:p>
            <a:br>
              <a:rPr lang="en-IN" dirty="0"/>
            </a:br>
            <a:r>
              <a:rPr lang="en-IN" dirty="0"/>
              <a:t>Questions ?</a:t>
            </a:r>
          </a:p>
        </p:txBody>
      </p:sp>
    </p:spTree>
    <p:extLst>
      <p:ext uri="{BB962C8B-B14F-4D97-AF65-F5344CB8AC3E}">
        <p14:creationId xmlns:p14="http://schemas.microsoft.com/office/powerpoint/2010/main" val="1173862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DBBFEC-17D0-1D96-6CDC-0E5B94EF077B}"/>
              </a:ext>
            </a:extLst>
          </p:cNvPr>
          <p:cNvSpPr/>
          <p:nvPr/>
        </p:nvSpPr>
        <p:spPr>
          <a:xfrm>
            <a:off x="0" y="2091872"/>
            <a:ext cx="12192000" cy="1765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latin typeface="Calibri" panose="020F0502020204030204" pitchFamily="34" charset="0"/>
              </a:rPr>
              <a:t>Thank You!</a:t>
            </a:r>
            <a:endParaRPr lang="en-IN" sz="6600" b="1" dirty="0">
              <a:latin typeface="Calibri" panose="020F0502020204030204" pitchFamily="34" charset="0"/>
            </a:endParaRPr>
          </a:p>
        </p:txBody>
      </p:sp>
    </p:spTree>
    <p:extLst>
      <p:ext uri="{BB962C8B-B14F-4D97-AF65-F5344CB8AC3E}">
        <p14:creationId xmlns:p14="http://schemas.microsoft.com/office/powerpoint/2010/main" val="243837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B360-A630-EE21-210D-844E85048949}"/>
              </a:ext>
            </a:extLst>
          </p:cNvPr>
          <p:cNvSpPr>
            <a:spLocks noGrp="1"/>
          </p:cNvSpPr>
          <p:nvPr>
            <p:ph type="title"/>
          </p:nvPr>
        </p:nvSpPr>
        <p:spPr/>
        <p:txBody>
          <a:bodyPr/>
          <a:lstStyle/>
          <a:p>
            <a:r>
              <a:rPr lang="en-IN" dirty="0"/>
              <a:t>🧭 Presentation Agenda</a:t>
            </a:r>
          </a:p>
        </p:txBody>
      </p:sp>
      <p:sp>
        <p:nvSpPr>
          <p:cNvPr id="3" name="Content Placeholder 2">
            <a:extLst>
              <a:ext uri="{FF2B5EF4-FFF2-40B4-BE49-F238E27FC236}">
                <a16:creationId xmlns:a16="http://schemas.microsoft.com/office/drawing/2014/main" id="{67B003C9-103A-47E6-D7EB-87D0A8CB5431}"/>
              </a:ext>
            </a:extLst>
          </p:cNvPr>
          <p:cNvSpPr>
            <a:spLocks noGrp="1"/>
          </p:cNvSpPr>
          <p:nvPr>
            <p:ph idx="1"/>
          </p:nvPr>
        </p:nvSpPr>
        <p:spPr>
          <a:xfrm>
            <a:off x="678884" y="1518557"/>
            <a:ext cx="5232059" cy="4572000"/>
          </a:xfrm>
        </p:spPr>
        <p:txBody>
          <a:bodyPr>
            <a:normAutofit/>
          </a:bodyPr>
          <a:lstStyle/>
          <a:p>
            <a:r>
              <a:rPr lang="en-IN" sz="2500" dirty="0">
                <a:latin typeface="Franklin Gothic Medium" panose="020B0603020102020204" pitchFamily="34" charset="0"/>
              </a:rPr>
              <a:t>Introduction &amp; Project Motivation</a:t>
            </a:r>
          </a:p>
          <a:p>
            <a:r>
              <a:rPr lang="en-IN" sz="2500" dirty="0">
                <a:latin typeface="Franklin Gothic Medium" panose="020B0603020102020204" pitchFamily="34" charset="0"/>
              </a:rPr>
              <a:t>Problem Statement in E-Commerce Support</a:t>
            </a:r>
          </a:p>
          <a:p>
            <a:r>
              <a:rPr lang="en-IN" sz="2500" dirty="0">
                <a:latin typeface="Franklin Gothic Medium" panose="020B0603020102020204" pitchFamily="34" charset="0"/>
              </a:rPr>
              <a:t>Why Voice-Based AI Systems</a:t>
            </a:r>
          </a:p>
          <a:p>
            <a:r>
              <a:rPr lang="en-IN" sz="2500" dirty="0">
                <a:latin typeface="Franklin Gothic Medium" panose="020B0603020102020204" pitchFamily="34" charset="0"/>
              </a:rPr>
              <a:t>Proposed E-Commerce Voicebot Solution</a:t>
            </a:r>
          </a:p>
          <a:p>
            <a:r>
              <a:rPr lang="en-IN" sz="2500" dirty="0">
                <a:latin typeface="Franklin Gothic Medium" panose="020B0603020102020204" pitchFamily="34" charset="0"/>
              </a:rPr>
              <a:t>Real-Time Audio &amp; WebRTC (LiveKit)</a:t>
            </a:r>
          </a:p>
          <a:p>
            <a:r>
              <a:rPr lang="en-US" sz="2500" dirty="0">
                <a:latin typeface="Franklin Gothic Medium" panose="020B0603020102020204" pitchFamily="34" charset="0"/>
              </a:rPr>
              <a:t>AI Reasoning Layer (GPT-4o Realtime)</a:t>
            </a:r>
          </a:p>
          <a:p>
            <a:pPr>
              <a:buFont typeface="+mj-lt"/>
              <a:buAutoNum type="arabicPeriod"/>
            </a:pPr>
            <a:endParaRPr lang="en-IN" dirty="0"/>
          </a:p>
        </p:txBody>
      </p:sp>
      <p:sp>
        <p:nvSpPr>
          <p:cNvPr id="5" name="Content Placeholder 2">
            <a:extLst>
              <a:ext uri="{FF2B5EF4-FFF2-40B4-BE49-F238E27FC236}">
                <a16:creationId xmlns:a16="http://schemas.microsoft.com/office/drawing/2014/main" id="{010CFBCB-6A44-F3D6-68C1-802F7C601438}"/>
              </a:ext>
            </a:extLst>
          </p:cNvPr>
          <p:cNvSpPr txBox="1">
            <a:spLocks/>
          </p:cNvSpPr>
          <p:nvPr/>
        </p:nvSpPr>
        <p:spPr>
          <a:xfrm>
            <a:off x="6096000" y="1518557"/>
            <a:ext cx="5232059" cy="4572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dirty="0"/>
          </a:p>
          <a:p>
            <a:pPr>
              <a:buFont typeface="+mj-lt"/>
              <a:buAutoNum type="arabicPeriod"/>
            </a:pPr>
            <a:endParaRPr lang="en-IN" dirty="0"/>
          </a:p>
        </p:txBody>
      </p:sp>
      <p:sp>
        <p:nvSpPr>
          <p:cNvPr id="6" name="Content Placeholder 2">
            <a:extLst>
              <a:ext uri="{FF2B5EF4-FFF2-40B4-BE49-F238E27FC236}">
                <a16:creationId xmlns:a16="http://schemas.microsoft.com/office/drawing/2014/main" id="{492C595E-EF66-D80A-4C63-CCC858C0D31A}"/>
              </a:ext>
            </a:extLst>
          </p:cNvPr>
          <p:cNvSpPr txBox="1">
            <a:spLocks/>
          </p:cNvSpPr>
          <p:nvPr/>
        </p:nvSpPr>
        <p:spPr>
          <a:xfrm>
            <a:off x="5910943" y="1518557"/>
            <a:ext cx="5232059" cy="4572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500" dirty="0">
                <a:latin typeface="Franklin Gothic Medium" panose="020B0603020102020204" pitchFamily="34" charset="0"/>
              </a:rPr>
              <a:t>Tool-Based RAG using MCP</a:t>
            </a:r>
          </a:p>
          <a:p>
            <a:r>
              <a:rPr lang="en-IN" sz="2500" dirty="0">
                <a:latin typeface="Franklin Gothic Medium" panose="020B0603020102020204" pitchFamily="34" charset="0"/>
              </a:rPr>
              <a:t>Safety, Reliability &amp; User Experience</a:t>
            </a:r>
          </a:p>
          <a:p>
            <a:r>
              <a:rPr lang="en-US" sz="2500" dirty="0">
                <a:latin typeface="Franklin Gothic Medium" panose="020B0603020102020204" pitchFamily="34" charset="0"/>
              </a:rPr>
              <a:t>Limitations of the Current System</a:t>
            </a:r>
            <a:endParaRPr lang="en-IN" sz="2500" dirty="0">
              <a:latin typeface="Franklin Gothic Medium" panose="020B0603020102020204" pitchFamily="34" charset="0"/>
            </a:endParaRPr>
          </a:p>
          <a:p>
            <a:r>
              <a:rPr lang="en-IN" sz="2500" dirty="0">
                <a:latin typeface="Franklin Gothic Medium" panose="020B0603020102020204" pitchFamily="34" charset="0"/>
              </a:rPr>
              <a:t>Business Relevance &amp; Impact</a:t>
            </a:r>
          </a:p>
          <a:p>
            <a:r>
              <a:rPr lang="en-IN" sz="2500" dirty="0">
                <a:latin typeface="Franklin Gothic Medium" panose="020B0603020102020204" pitchFamily="34" charset="0"/>
              </a:rPr>
              <a:t>Conclusion &amp; Key Takeaways</a:t>
            </a:r>
            <a:endParaRPr lang="en-US" sz="2500" dirty="0">
              <a:latin typeface="Franklin Gothic Medium" panose="020B0603020102020204" pitchFamily="34" charset="0"/>
            </a:endParaRPr>
          </a:p>
          <a:p>
            <a:pPr>
              <a:buFont typeface="+mj-lt"/>
              <a:buAutoNum type="arabicPeriod"/>
            </a:pPr>
            <a:endParaRPr lang="en-IN" dirty="0"/>
          </a:p>
        </p:txBody>
      </p:sp>
    </p:spTree>
    <p:extLst>
      <p:ext uri="{BB962C8B-B14F-4D97-AF65-F5344CB8AC3E}">
        <p14:creationId xmlns:p14="http://schemas.microsoft.com/office/powerpoint/2010/main" val="1953804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53F5-3FF5-F820-B593-B4F4AF27A2B6}"/>
              </a:ext>
            </a:extLst>
          </p:cNvPr>
          <p:cNvSpPr>
            <a:spLocks noGrp="1"/>
          </p:cNvSpPr>
          <p:nvPr>
            <p:ph type="title"/>
          </p:nvPr>
        </p:nvSpPr>
        <p:spPr/>
        <p:txBody>
          <a:bodyPr/>
          <a:lstStyle/>
          <a:p>
            <a:r>
              <a:rPr lang="en-IN" dirty="0"/>
              <a:t>🧭 1. Introduction &amp; Project Motivation</a:t>
            </a:r>
          </a:p>
        </p:txBody>
      </p:sp>
      <p:sp>
        <p:nvSpPr>
          <p:cNvPr id="8" name="Content Placeholder 7">
            <a:extLst>
              <a:ext uri="{FF2B5EF4-FFF2-40B4-BE49-F238E27FC236}">
                <a16:creationId xmlns:a16="http://schemas.microsoft.com/office/drawing/2014/main" id="{D5FECF71-59BA-C576-7695-BBD5E1A417CE}"/>
              </a:ext>
            </a:extLst>
          </p:cNvPr>
          <p:cNvSpPr>
            <a:spLocks noGrp="1"/>
          </p:cNvSpPr>
          <p:nvPr>
            <p:ph idx="1"/>
          </p:nvPr>
        </p:nvSpPr>
        <p:spPr/>
        <p:txBody>
          <a:bodyPr/>
          <a:lstStyle/>
          <a:p>
            <a:r>
              <a:rPr lang="en-US" dirty="0">
                <a:latin typeface="Franklin Gothic Medium" panose="020B0603020102020204" pitchFamily="34" charset="0"/>
              </a:rPr>
              <a:t>Voice is becoming the primary interface for digital customer support</a:t>
            </a:r>
          </a:p>
          <a:p>
            <a:r>
              <a:rPr lang="en-US" dirty="0">
                <a:latin typeface="Franklin Gothic Medium" panose="020B0603020102020204" pitchFamily="34" charset="0"/>
              </a:rPr>
              <a:t>Customers expect instant and natural interactions</a:t>
            </a:r>
          </a:p>
          <a:p>
            <a:r>
              <a:rPr lang="en-US" dirty="0">
                <a:latin typeface="Franklin Gothic Medium" panose="020B0603020102020204" pitchFamily="34" charset="0"/>
              </a:rPr>
              <a:t>Text chatbots lack emotional tone and speed</a:t>
            </a:r>
          </a:p>
          <a:p>
            <a:r>
              <a:rPr lang="en-US" dirty="0">
                <a:latin typeface="Franklin Gothic Medium" panose="020B0603020102020204" pitchFamily="34" charset="0"/>
              </a:rPr>
              <a:t>Human call centers are costly and hard to scale</a:t>
            </a:r>
          </a:p>
          <a:p>
            <a:r>
              <a:rPr lang="en-US" dirty="0">
                <a:latin typeface="Franklin Gothic Medium" panose="020B0603020102020204" pitchFamily="34" charset="0"/>
              </a:rPr>
              <a:t>AI voice agents can reduce support costs significantly</a:t>
            </a:r>
          </a:p>
          <a:p>
            <a:r>
              <a:rPr lang="en-US" dirty="0">
                <a:latin typeface="Franklin Gothic Medium" panose="020B0603020102020204" pitchFamily="34" charset="0"/>
              </a:rPr>
              <a:t>Real-time voice improves accessibility and user experience</a:t>
            </a:r>
          </a:p>
          <a:p>
            <a:r>
              <a:rPr lang="en-US" dirty="0">
                <a:latin typeface="Franklin Gothic Medium" panose="020B0603020102020204" pitchFamily="34" charset="0"/>
              </a:rPr>
              <a:t>This project explores how AI can replace basic support calls</a:t>
            </a:r>
            <a:endParaRPr lang="en-IN" dirty="0">
              <a:latin typeface="Franklin Gothic Medium" panose="020B0603020102020204" pitchFamily="34" charset="0"/>
            </a:endParaRPr>
          </a:p>
        </p:txBody>
      </p:sp>
    </p:spTree>
    <p:extLst>
      <p:ext uri="{BB962C8B-B14F-4D97-AF65-F5344CB8AC3E}">
        <p14:creationId xmlns:p14="http://schemas.microsoft.com/office/powerpoint/2010/main" val="2272459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1C8D1-6526-4D08-2F36-11855729830C}"/>
              </a:ext>
            </a:extLst>
          </p:cNvPr>
          <p:cNvSpPr>
            <a:spLocks noGrp="1"/>
          </p:cNvSpPr>
          <p:nvPr>
            <p:ph type="title"/>
          </p:nvPr>
        </p:nvSpPr>
        <p:spPr>
          <a:xfrm>
            <a:off x="678883" y="797345"/>
            <a:ext cx="10834234" cy="612775"/>
          </a:xfrm>
        </p:spPr>
        <p:txBody>
          <a:bodyPr/>
          <a:lstStyle/>
          <a:p>
            <a:r>
              <a:rPr lang="en-IN" dirty="0"/>
              <a:t>🧭 2. Problem Statement in E-Commerce Support</a:t>
            </a:r>
          </a:p>
        </p:txBody>
      </p:sp>
      <p:sp>
        <p:nvSpPr>
          <p:cNvPr id="4" name="Rectangle 1">
            <a:extLst>
              <a:ext uri="{FF2B5EF4-FFF2-40B4-BE49-F238E27FC236}">
                <a16:creationId xmlns:a16="http://schemas.microsoft.com/office/drawing/2014/main" id="{02CFF5D1-B6D7-B8AE-D3F3-4798F02011E0}"/>
              </a:ext>
            </a:extLst>
          </p:cNvPr>
          <p:cNvSpPr>
            <a:spLocks noGrp="1" noChangeArrowheads="1"/>
          </p:cNvSpPr>
          <p:nvPr>
            <p:ph idx="1"/>
          </p:nvPr>
        </p:nvSpPr>
        <p:spPr bwMode="auto">
          <a:xfrm>
            <a:off x="678884" y="1908450"/>
            <a:ext cx="9823523"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Franklin Gothic Medium" panose="020B0603020102020204" pitchFamily="34" charset="0"/>
              </a:rPr>
              <a:t>Customers repeatedly ask about orders and delivery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Franklin Gothic Medium" panose="020B0603020102020204" pitchFamily="34" charset="0"/>
              </a:rPr>
              <a:t>Return and refund queries create high load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Franklin Gothic Medium" panose="020B0603020102020204" pitchFamily="34" charset="0"/>
              </a:rPr>
              <a:t>Agents must check multiple systems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Franklin Gothic Medium" panose="020B0603020102020204" pitchFamily="34" charset="0"/>
              </a:rPr>
              <a:t>Delays reduce customer satisfaction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Franklin Gothic Medium" panose="020B0603020102020204" pitchFamily="34" charset="0"/>
              </a:rPr>
              <a:t>Chatbots often give incorrect answers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Franklin Gothic Medium" panose="020B0603020102020204" pitchFamily="34" charset="0"/>
              </a:rPr>
              <a:t>Companies need reliable automation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Franklin Gothic Medium" panose="020B0603020102020204" pitchFamily="34" charset="0"/>
              </a:rPr>
              <a:t>Voice provides a natural interface</a:t>
            </a:r>
          </a:p>
        </p:txBody>
      </p:sp>
    </p:spTree>
    <p:extLst>
      <p:ext uri="{BB962C8B-B14F-4D97-AF65-F5344CB8AC3E}">
        <p14:creationId xmlns:p14="http://schemas.microsoft.com/office/powerpoint/2010/main" val="1096344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D72AF-5A74-A466-C393-8F85354C1B93}"/>
              </a:ext>
            </a:extLst>
          </p:cNvPr>
          <p:cNvSpPr>
            <a:spLocks noGrp="1"/>
          </p:cNvSpPr>
          <p:nvPr>
            <p:ph type="title"/>
          </p:nvPr>
        </p:nvSpPr>
        <p:spPr>
          <a:xfrm>
            <a:off x="482938" y="268044"/>
            <a:ext cx="5340919" cy="1226574"/>
          </a:xfrm>
        </p:spPr>
        <p:txBody>
          <a:bodyPr>
            <a:noAutofit/>
          </a:bodyPr>
          <a:lstStyle/>
          <a:p>
            <a:pPr algn="ctr"/>
            <a:r>
              <a:rPr lang="en-US" sz="3000" dirty="0"/>
              <a:t>🧭 3. Why Voice-Based AI Systems</a:t>
            </a:r>
            <a:endParaRPr lang="en-IN" sz="3000" dirty="0"/>
          </a:p>
        </p:txBody>
      </p:sp>
      <p:sp>
        <p:nvSpPr>
          <p:cNvPr id="3" name="Content Placeholder 2">
            <a:extLst>
              <a:ext uri="{FF2B5EF4-FFF2-40B4-BE49-F238E27FC236}">
                <a16:creationId xmlns:a16="http://schemas.microsoft.com/office/drawing/2014/main" id="{D468D260-8124-FA8D-255C-72151E1517CF}"/>
              </a:ext>
            </a:extLst>
          </p:cNvPr>
          <p:cNvSpPr>
            <a:spLocks noGrp="1"/>
          </p:cNvSpPr>
          <p:nvPr>
            <p:ph sz="half" idx="1"/>
          </p:nvPr>
        </p:nvSpPr>
        <p:spPr/>
        <p:txBody>
          <a:bodyPr/>
          <a:lstStyle/>
          <a:p>
            <a:pPr marL="0" lvl="0" indent="0" eaLnBrk="0" fontAlgn="base" hangingPunct="0">
              <a:lnSpc>
                <a:spcPct val="100000"/>
              </a:lnSpc>
              <a:spcBef>
                <a:spcPct val="0"/>
              </a:spcBef>
              <a:spcAft>
                <a:spcPct val="0"/>
              </a:spcAft>
              <a:buFontTx/>
              <a:buChar char="•"/>
            </a:pPr>
            <a:r>
              <a:rPr lang="en-US" altLang="en-US" dirty="0">
                <a:solidFill>
                  <a:schemeClr val="tx1"/>
                </a:solidFill>
                <a:latin typeface="Franklin Gothic Medium" panose="020B0603020102020204" pitchFamily="34" charset="0"/>
              </a:rPr>
              <a:t>Speaking is faster than typing</a:t>
            </a:r>
          </a:p>
          <a:p>
            <a:pPr marL="0" lvl="0" indent="0" eaLnBrk="0" fontAlgn="base" hangingPunct="0">
              <a:lnSpc>
                <a:spcPct val="100000"/>
              </a:lnSpc>
              <a:spcBef>
                <a:spcPct val="0"/>
              </a:spcBef>
              <a:spcAft>
                <a:spcPct val="0"/>
              </a:spcAft>
              <a:buFontTx/>
              <a:buChar char="•"/>
            </a:pPr>
            <a:r>
              <a:rPr lang="en-US" altLang="en-US" dirty="0">
                <a:solidFill>
                  <a:schemeClr val="tx1"/>
                </a:solidFill>
                <a:latin typeface="Franklin Gothic Medium" panose="020B0603020102020204" pitchFamily="34" charset="0"/>
              </a:rPr>
              <a:t>More accessible for all users</a:t>
            </a:r>
          </a:p>
          <a:p>
            <a:pPr marL="0" lvl="0" indent="0" eaLnBrk="0" fontAlgn="base" hangingPunct="0">
              <a:lnSpc>
                <a:spcPct val="100000"/>
              </a:lnSpc>
              <a:spcBef>
                <a:spcPct val="0"/>
              </a:spcBef>
              <a:spcAft>
                <a:spcPct val="0"/>
              </a:spcAft>
              <a:buFontTx/>
              <a:buChar char="•"/>
            </a:pPr>
            <a:r>
              <a:rPr lang="en-US" altLang="en-US" dirty="0">
                <a:solidFill>
                  <a:schemeClr val="tx1"/>
                </a:solidFill>
                <a:latin typeface="Franklin Gothic Medium" panose="020B0603020102020204" pitchFamily="34" charset="0"/>
              </a:rPr>
              <a:t>Feels more human</a:t>
            </a:r>
          </a:p>
          <a:p>
            <a:pPr marL="0" lvl="0" indent="0" eaLnBrk="0" fontAlgn="base" hangingPunct="0">
              <a:lnSpc>
                <a:spcPct val="100000"/>
              </a:lnSpc>
              <a:spcBef>
                <a:spcPct val="0"/>
              </a:spcBef>
              <a:spcAft>
                <a:spcPct val="0"/>
              </a:spcAft>
              <a:buFontTx/>
              <a:buChar char="•"/>
            </a:pPr>
            <a:r>
              <a:rPr lang="en-US" altLang="en-US" dirty="0">
                <a:solidFill>
                  <a:schemeClr val="tx1"/>
                </a:solidFill>
                <a:latin typeface="Franklin Gothic Medium" panose="020B0603020102020204" pitchFamily="34" charset="0"/>
              </a:rPr>
              <a:t>Enables hands-free support</a:t>
            </a:r>
          </a:p>
          <a:p>
            <a:pPr marL="0" lvl="0" indent="0" eaLnBrk="0" fontAlgn="base" hangingPunct="0">
              <a:lnSpc>
                <a:spcPct val="100000"/>
              </a:lnSpc>
              <a:spcBef>
                <a:spcPct val="0"/>
              </a:spcBef>
              <a:spcAft>
                <a:spcPct val="0"/>
              </a:spcAft>
              <a:buFontTx/>
              <a:buChar char="•"/>
            </a:pPr>
            <a:r>
              <a:rPr lang="en-US" altLang="en-US" dirty="0">
                <a:solidFill>
                  <a:schemeClr val="tx1"/>
                </a:solidFill>
                <a:latin typeface="Franklin Gothic Medium" panose="020B0603020102020204" pitchFamily="34" charset="0"/>
              </a:rPr>
              <a:t>Better for mobile users</a:t>
            </a:r>
          </a:p>
          <a:p>
            <a:pPr marL="0" lvl="0" indent="0" eaLnBrk="0" fontAlgn="base" hangingPunct="0">
              <a:lnSpc>
                <a:spcPct val="100000"/>
              </a:lnSpc>
              <a:spcBef>
                <a:spcPct val="0"/>
              </a:spcBef>
              <a:spcAft>
                <a:spcPct val="0"/>
              </a:spcAft>
              <a:buFontTx/>
              <a:buChar char="•"/>
            </a:pPr>
            <a:r>
              <a:rPr lang="en-US" altLang="en-US" dirty="0">
                <a:solidFill>
                  <a:schemeClr val="tx1"/>
                </a:solidFill>
                <a:latin typeface="Franklin Gothic Medium" panose="020B0603020102020204" pitchFamily="34" charset="0"/>
              </a:rPr>
              <a:t>Matches real call-center flow</a:t>
            </a:r>
          </a:p>
          <a:p>
            <a:pPr marL="0" lvl="0" indent="0" eaLnBrk="0" fontAlgn="base" hangingPunct="0">
              <a:lnSpc>
                <a:spcPct val="100000"/>
              </a:lnSpc>
              <a:spcBef>
                <a:spcPct val="0"/>
              </a:spcBef>
              <a:spcAft>
                <a:spcPct val="0"/>
              </a:spcAft>
              <a:buFontTx/>
              <a:buChar char="•"/>
            </a:pPr>
            <a:r>
              <a:rPr lang="en-US" altLang="en-US" dirty="0">
                <a:solidFill>
                  <a:schemeClr val="tx1"/>
                </a:solidFill>
                <a:latin typeface="Franklin Gothic Medium" panose="020B0603020102020204" pitchFamily="34" charset="0"/>
              </a:rPr>
              <a:t>Improves customer trust</a:t>
            </a:r>
          </a:p>
          <a:p>
            <a:endParaRPr lang="en-IN" dirty="0"/>
          </a:p>
        </p:txBody>
      </p:sp>
      <p:sp>
        <p:nvSpPr>
          <p:cNvPr id="4" name="Content Placeholder 3">
            <a:extLst>
              <a:ext uri="{FF2B5EF4-FFF2-40B4-BE49-F238E27FC236}">
                <a16:creationId xmlns:a16="http://schemas.microsoft.com/office/drawing/2014/main" id="{711D5EB5-7EEC-E1D6-9309-FE9BDEFAC7BE}"/>
              </a:ext>
            </a:extLst>
          </p:cNvPr>
          <p:cNvSpPr>
            <a:spLocks noGrp="1"/>
          </p:cNvSpPr>
          <p:nvPr>
            <p:ph sz="half" idx="2"/>
          </p:nvPr>
        </p:nvSpPr>
        <p:spPr/>
        <p:txBody>
          <a:bodyPr/>
          <a:lstStyle/>
          <a:p>
            <a:pPr marL="0" lvl="0" indent="0" eaLnBrk="0" fontAlgn="base" hangingPunct="0">
              <a:lnSpc>
                <a:spcPct val="100000"/>
              </a:lnSpc>
              <a:spcBef>
                <a:spcPct val="0"/>
              </a:spcBef>
              <a:spcAft>
                <a:spcPct val="0"/>
              </a:spcAft>
              <a:buFontTx/>
              <a:buChar char="•"/>
            </a:pPr>
            <a:r>
              <a:rPr lang="en-US" altLang="en-US" dirty="0">
                <a:solidFill>
                  <a:schemeClr val="tx1"/>
                </a:solidFill>
                <a:latin typeface="Franklin Gothic Medium" panose="020B0603020102020204" pitchFamily="34" charset="0"/>
              </a:rPr>
              <a:t>Real-time AI voice assistant</a:t>
            </a:r>
          </a:p>
          <a:p>
            <a:pPr marL="0" lvl="0" indent="0" eaLnBrk="0" fontAlgn="base" hangingPunct="0">
              <a:lnSpc>
                <a:spcPct val="100000"/>
              </a:lnSpc>
              <a:spcBef>
                <a:spcPct val="0"/>
              </a:spcBef>
              <a:spcAft>
                <a:spcPct val="0"/>
              </a:spcAft>
              <a:buFontTx/>
              <a:buChar char="•"/>
            </a:pPr>
            <a:r>
              <a:rPr lang="en-US" altLang="en-US" dirty="0">
                <a:solidFill>
                  <a:schemeClr val="tx1"/>
                </a:solidFill>
                <a:latin typeface="Franklin Gothic Medium" panose="020B0603020102020204" pitchFamily="34" charset="0"/>
              </a:rPr>
              <a:t>Users speak through browser</a:t>
            </a:r>
          </a:p>
          <a:p>
            <a:pPr marL="0" lvl="0" indent="0" eaLnBrk="0" fontAlgn="base" hangingPunct="0">
              <a:lnSpc>
                <a:spcPct val="100000"/>
              </a:lnSpc>
              <a:spcBef>
                <a:spcPct val="0"/>
              </a:spcBef>
              <a:spcAft>
                <a:spcPct val="0"/>
              </a:spcAft>
              <a:buFontTx/>
              <a:buChar char="•"/>
            </a:pPr>
            <a:r>
              <a:rPr lang="en-US" altLang="en-US" dirty="0">
                <a:solidFill>
                  <a:schemeClr val="tx1"/>
                </a:solidFill>
                <a:latin typeface="Franklin Gothic Medium" panose="020B0603020102020204" pitchFamily="34" charset="0"/>
              </a:rPr>
              <a:t>AI understands queries</a:t>
            </a:r>
          </a:p>
          <a:p>
            <a:pPr marL="0" lvl="0" indent="0" eaLnBrk="0" fontAlgn="base" hangingPunct="0">
              <a:lnSpc>
                <a:spcPct val="100000"/>
              </a:lnSpc>
              <a:spcBef>
                <a:spcPct val="0"/>
              </a:spcBef>
              <a:spcAft>
                <a:spcPct val="0"/>
              </a:spcAft>
              <a:buFontTx/>
              <a:buChar char="•"/>
            </a:pPr>
            <a:r>
              <a:rPr lang="en-US" altLang="en-US" dirty="0">
                <a:solidFill>
                  <a:schemeClr val="tx1"/>
                </a:solidFill>
                <a:latin typeface="Franklin Gothic Medium" panose="020B0603020102020204" pitchFamily="34" charset="0"/>
              </a:rPr>
              <a:t>Fetches backend data</a:t>
            </a:r>
          </a:p>
          <a:p>
            <a:pPr marL="0" lvl="0" indent="0" eaLnBrk="0" fontAlgn="base" hangingPunct="0">
              <a:lnSpc>
                <a:spcPct val="100000"/>
              </a:lnSpc>
              <a:spcBef>
                <a:spcPct val="0"/>
              </a:spcBef>
              <a:spcAft>
                <a:spcPct val="0"/>
              </a:spcAft>
              <a:buFontTx/>
              <a:buChar char="•"/>
            </a:pPr>
            <a:r>
              <a:rPr lang="en-US" altLang="en-US" dirty="0">
                <a:solidFill>
                  <a:schemeClr val="tx1"/>
                </a:solidFill>
                <a:latin typeface="Franklin Gothic Medium" panose="020B0603020102020204" pitchFamily="34" charset="0"/>
              </a:rPr>
              <a:t>Responds with natural speech</a:t>
            </a:r>
          </a:p>
          <a:p>
            <a:pPr marL="0" lvl="0" indent="0" eaLnBrk="0" fontAlgn="base" hangingPunct="0">
              <a:lnSpc>
                <a:spcPct val="100000"/>
              </a:lnSpc>
              <a:spcBef>
                <a:spcPct val="0"/>
              </a:spcBef>
              <a:spcAft>
                <a:spcPct val="0"/>
              </a:spcAft>
              <a:buFontTx/>
              <a:buChar char="•"/>
            </a:pPr>
            <a:r>
              <a:rPr lang="en-US" altLang="en-US" dirty="0">
                <a:solidFill>
                  <a:schemeClr val="tx1"/>
                </a:solidFill>
                <a:latin typeface="Franklin Gothic Medium" panose="020B0603020102020204" pitchFamily="34" charset="0"/>
              </a:rPr>
              <a:t>Supports orders, products, returns</a:t>
            </a:r>
          </a:p>
          <a:p>
            <a:pPr marL="0" lvl="0" indent="0" eaLnBrk="0" fontAlgn="base" hangingPunct="0">
              <a:lnSpc>
                <a:spcPct val="100000"/>
              </a:lnSpc>
              <a:spcBef>
                <a:spcPct val="0"/>
              </a:spcBef>
              <a:spcAft>
                <a:spcPct val="0"/>
              </a:spcAft>
              <a:buFontTx/>
              <a:buChar char="•"/>
            </a:pPr>
            <a:r>
              <a:rPr lang="en-US" altLang="en-US" dirty="0">
                <a:solidFill>
                  <a:schemeClr val="tx1"/>
                </a:solidFill>
                <a:latin typeface="Franklin Gothic Medium" panose="020B0603020102020204" pitchFamily="34" charset="0"/>
              </a:rPr>
              <a:t>Designed like a virtual agent</a:t>
            </a:r>
          </a:p>
          <a:p>
            <a:endParaRPr lang="en-IN" dirty="0"/>
          </a:p>
        </p:txBody>
      </p:sp>
      <p:sp>
        <p:nvSpPr>
          <p:cNvPr id="5" name="Title 1">
            <a:extLst>
              <a:ext uri="{FF2B5EF4-FFF2-40B4-BE49-F238E27FC236}">
                <a16:creationId xmlns:a16="http://schemas.microsoft.com/office/drawing/2014/main" id="{4E37F969-FA84-DA29-EF66-4EF9F2596E65}"/>
              </a:ext>
            </a:extLst>
          </p:cNvPr>
          <p:cNvSpPr txBox="1">
            <a:spLocks/>
          </p:cNvSpPr>
          <p:nvPr/>
        </p:nvSpPr>
        <p:spPr>
          <a:xfrm>
            <a:off x="6019798" y="323817"/>
            <a:ext cx="5340919" cy="1226574"/>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pPr algn="ctr"/>
            <a:r>
              <a:rPr lang="en-IN" sz="3000" dirty="0"/>
              <a:t>🧭 4. Proposed E-Commerce Voicebot Solution</a:t>
            </a:r>
          </a:p>
        </p:txBody>
      </p:sp>
    </p:spTree>
    <p:extLst>
      <p:ext uri="{BB962C8B-B14F-4D97-AF65-F5344CB8AC3E}">
        <p14:creationId xmlns:p14="http://schemas.microsoft.com/office/powerpoint/2010/main" val="2036247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7775C75D-16EC-08A0-1635-2B7E9206975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0" y="0"/>
            <a:ext cx="12192000" cy="6155871"/>
          </a:xfrm>
        </p:spPr>
      </p:pic>
      <p:sp>
        <p:nvSpPr>
          <p:cNvPr id="5" name="Title 1">
            <a:extLst>
              <a:ext uri="{FF2B5EF4-FFF2-40B4-BE49-F238E27FC236}">
                <a16:creationId xmlns:a16="http://schemas.microsoft.com/office/drawing/2014/main" id="{805F7780-B33B-7ADA-E810-511438B730F5}"/>
              </a:ext>
            </a:extLst>
          </p:cNvPr>
          <p:cNvSpPr txBox="1">
            <a:spLocks/>
          </p:cNvSpPr>
          <p:nvPr/>
        </p:nvSpPr>
        <p:spPr>
          <a:xfrm>
            <a:off x="678884" y="1551214"/>
            <a:ext cx="10834234" cy="440871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endParaRPr lang="en-IN" sz="3600" dirty="0"/>
          </a:p>
        </p:txBody>
      </p:sp>
    </p:spTree>
    <p:extLst>
      <p:ext uri="{BB962C8B-B14F-4D97-AF65-F5344CB8AC3E}">
        <p14:creationId xmlns:p14="http://schemas.microsoft.com/office/powerpoint/2010/main" val="1707597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79C55-AC20-CBBE-3DC0-5211345E3FD4}"/>
              </a:ext>
            </a:extLst>
          </p:cNvPr>
          <p:cNvSpPr>
            <a:spLocks noGrp="1"/>
          </p:cNvSpPr>
          <p:nvPr>
            <p:ph type="title"/>
          </p:nvPr>
        </p:nvSpPr>
        <p:spPr>
          <a:xfrm>
            <a:off x="678880" y="492335"/>
            <a:ext cx="5340919" cy="928251"/>
          </a:xfrm>
        </p:spPr>
        <p:txBody>
          <a:bodyPr>
            <a:normAutofit/>
          </a:bodyPr>
          <a:lstStyle/>
          <a:p>
            <a:pPr algn="ctr"/>
            <a:r>
              <a:rPr lang="en-US" sz="2800" dirty="0"/>
              <a:t>🧭 5. Real-Time Audio &amp; WebRTC (LiveKit)</a:t>
            </a:r>
            <a:endParaRPr lang="en-IN" sz="2800" dirty="0"/>
          </a:p>
        </p:txBody>
      </p:sp>
      <p:sp>
        <p:nvSpPr>
          <p:cNvPr id="6" name="Title 1">
            <a:extLst>
              <a:ext uri="{FF2B5EF4-FFF2-40B4-BE49-F238E27FC236}">
                <a16:creationId xmlns:a16="http://schemas.microsoft.com/office/drawing/2014/main" id="{2D49CF88-DA67-231C-8142-CE7E16C2E07C}"/>
              </a:ext>
            </a:extLst>
          </p:cNvPr>
          <p:cNvSpPr txBox="1">
            <a:spLocks/>
          </p:cNvSpPr>
          <p:nvPr/>
        </p:nvSpPr>
        <p:spPr>
          <a:xfrm>
            <a:off x="6019799" y="492335"/>
            <a:ext cx="5340919" cy="928251"/>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pPr algn="ctr"/>
            <a:r>
              <a:rPr lang="en-US" sz="2800" dirty="0"/>
              <a:t>🧭 6. AI Reasoning Layer (GPT-4o Realtime)</a:t>
            </a:r>
            <a:endParaRPr lang="en-IN" sz="2800" dirty="0"/>
          </a:p>
        </p:txBody>
      </p:sp>
      <p:sp>
        <p:nvSpPr>
          <p:cNvPr id="7" name="Rectangle 1">
            <a:extLst>
              <a:ext uri="{FF2B5EF4-FFF2-40B4-BE49-F238E27FC236}">
                <a16:creationId xmlns:a16="http://schemas.microsoft.com/office/drawing/2014/main" id="{B12AD800-0F3E-BB3A-6EF5-B193FF64C8E6}"/>
              </a:ext>
            </a:extLst>
          </p:cNvPr>
          <p:cNvSpPr>
            <a:spLocks noGrp="1" noChangeArrowheads="1"/>
          </p:cNvSpPr>
          <p:nvPr>
            <p:ph sz="half" idx="1"/>
          </p:nvPr>
        </p:nvSpPr>
        <p:spPr bwMode="auto">
          <a:xfrm>
            <a:off x="678880" y="1903648"/>
            <a:ext cx="478207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LiveKit uses WebRTC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Enables low-latency voice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Same tech as Zoom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Streams audio in real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Works in browsers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Connects users to agents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Supports scalable calls</a:t>
            </a:r>
          </a:p>
        </p:txBody>
      </p:sp>
      <p:sp>
        <p:nvSpPr>
          <p:cNvPr id="8" name="Rectangle 2">
            <a:extLst>
              <a:ext uri="{FF2B5EF4-FFF2-40B4-BE49-F238E27FC236}">
                <a16:creationId xmlns:a16="http://schemas.microsoft.com/office/drawing/2014/main" id="{BB2BEA90-4772-0C44-D57E-CD936299C08A}"/>
              </a:ext>
            </a:extLst>
          </p:cNvPr>
          <p:cNvSpPr>
            <a:spLocks noGrp="1" noChangeArrowheads="1"/>
          </p:cNvSpPr>
          <p:nvPr>
            <p:ph sz="half" idx="2"/>
          </p:nvPr>
        </p:nvSpPr>
        <p:spPr bwMode="auto">
          <a:xfrm>
            <a:off x="6353913" y="1903648"/>
            <a:ext cx="4672689"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Converts speech to text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Understands user intent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Applies system rules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Calls tools when needed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Builds correct response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Converts text to voice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Handles entire AI pipeline</a:t>
            </a:r>
          </a:p>
        </p:txBody>
      </p:sp>
    </p:spTree>
    <p:extLst>
      <p:ext uri="{BB962C8B-B14F-4D97-AF65-F5344CB8AC3E}">
        <p14:creationId xmlns:p14="http://schemas.microsoft.com/office/powerpoint/2010/main" val="2669104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9014-22D0-F6D6-B67D-079C1B8F5F83}"/>
              </a:ext>
            </a:extLst>
          </p:cNvPr>
          <p:cNvSpPr>
            <a:spLocks noGrp="1"/>
          </p:cNvSpPr>
          <p:nvPr>
            <p:ph type="title"/>
          </p:nvPr>
        </p:nvSpPr>
        <p:spPr>
          <a:xfrm>
            <a:off x="678881" y="310243"/>
            <a:ext cx="5340919" cy="1028699"/>
          </a:xfrm>
        </p:spPr>
        <p:txBody>
          <a:bodyPr>
            <a:normAutofit/>
          </a:bodyPr>
          <a:lstStyle/>
          <a:p>
            <a:pPr algn="ctr"/>
            <a:r>
              <a:rPr lang="en-US" sz="3200" dirty="0"/>
              <a:t>🧭 7. Tool-Based RAG using MCP</a:t>
            </a:r>
            <a:endParaRPr lang="en-IN" sz="3200" dirty="0"/>
          </a:p>
        </p:txBody>
      </p:sp>
      <p:sp>
        <p:nvSpPr>
          <p:cNvPr id="5" name="Rectangle 1">
            <a:extLst>
              <a:ext uri="{FF2B5EF4-FFF2-40B4-BE49-F238E27FC236}">
                <a16:creationId xmlns:a16="http://schemas.microsoft.com/office/drawing/2014/main" id="{5B3A8620-F854-DB2B-4C18-1F9A32817E09}"/>
              </a:ext>
            </a:extLst>
          </p:cNvPr>
          <p:cNvSpPr>
            <a:spLocks noGrp="1" noChangeArrowheads="1"/>
          </p:cNvSpPr>
          <p:nvPr>
            <p:ph sz="half" idx="1"/>
          </p:nvPr>
        </p:nvSpPr>
        <p:spPr bwMode="auto">
          <a:xfrm>
            <a:off x="678881" y="1659835"/>
            <a:ext cx="4996881"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AI does not guess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Calls MCP tools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Reads CSV datasets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Gets order and product info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Uses real business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Prevents hallucinations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Ensures accuracy</a:t>
            </a:r>
          </a:p>
        </p:txBody>
      </p:sp>
      <p:sp>
        <p:nvSpPr>
          <p:cNvPr id="6" name="Title 1">
            <a:extLst>
              <a:ext uri="{FF2B5EF4-FFF2-40B4-BE49-F238E27FC236}">
                <a16:creationId xmlns:a16="http://schemas.microsoft.com/office/drawing/2014/main" id="{09758448-37F6-CF2B-825B-F2207F30DA39}"/>
              </a:ext>
            </a:extLst>
          </p:cNvPr>
          <p:cNvSpPr txBox="1">
            <a:spLocks/>
          </p:cNvSpPr>
          <p:nvPr/>
        </p:nvSpPr>
        <p:spPr>
          <a:xfrm>
            <a:off x="6019800" y="310243"/>
            <a:ext cx="5340919" cy="1159328"/>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pPr algn="ctr"/>
            <a:r>
              <a:rPr lang="en-US" sz="3200" dirty="0"/>
              <a:t>🧭 8. Safety, Reliability &amp; User Experience</a:t>
            </a:r>
            <a:endParaRPr lang="en-IN" sz="3200" dirty="0"/>
          </a:p>
        </p:txBody>
      </p:sp>
      <p:sp>
        <p:nvSpPr>
          <p:cNvPr id="7" name="Rectangle 2">
            <a:extLst>
              <a:ext uri="{FF2B5EF4-FFF2-40B4-BE49-F238E27FC236}">
                <a16:creationId xmlns:a16="http://schemas.microsoft.com/office/drawing/2014/main" id="{E67CF915-6A3B-8BA4-A8DE-14340F35A0B7}"/>
              </a:ext>
            </a:extLst>
          </p:cNvPr>
          <p:cNvSpPr>
            <a:spLocks noGrp="1" noChangeArrowheads="1"/>
          </p:cNvSpPr>
          <p:nvPr>
            <p:ph sz="half" idx="2"/>
          </p:nvPr>
        </p:nvSpPr>
        <p:spPr bwMode="auto">
          <a:xfrm>
            <a:off x="6155562" y="1659834"/>
            <a:ext cx="5357557"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Requires valid IDs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No payments or cancellations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Explains missing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Polite voice responses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No fake information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Clear limitations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0" i="0" u="none" strike="noStrike" cap="none" normalizeH="0" baseline="0" dirty="0">
                <a:ln>
                  <a:noFill/>
                </a:ln>
                <a:solidFill>
                  <a:schemeClr val="tx1"/>
                </a:solidFill>
                <a:effectLst/>
                <a:latin typeface="Franklin Gothic Medium" panose="020B0603020102020204" pitchFamily="34" charset="0"/>
              </a:rPr>
              <a:t>Builds customer trust</a:t>
            </a:r>
          </a:p>
        </p:txBody>
      </p:sp>
    </p:spTree>
    <p:extLst>
      <p:ext uri="{BB962C8B-B14F-4D97-AF65-F5344CB8AC3E}">
        <p14:creationId xmlns:p14="http://schemas.microsoft.com/office/powerpoint/2010/main" val="3623545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C180B-A3A9-766D-8AEE-3A6355225DD6}"/>
              </a:ext>
            </a:extLst>
          </p:cNvPr>
          <p:cNvSpPr>
            <a:spLocks noGrp="1"/>
          </p:cNvSpPr>
          <p:nvPr>
            <p:ph type="title"/>
          </p:nvPr>
        </p:nvSpPr>
        <p:spPr>
          <a:xfrm>
            <a:off x="678881" y="326572"/>
            <a:ext cx="5417119" cy="889870"/>
          </a:xfrm>
        </p:spPr>
        <p:txBody>
          <a:bodyPr>
            <a:normAutofit/>
          </a:bodyPr>
          <a:lstStyle/>
          <a:p>
            <a:pPr algn="ctr"/>
            <a:r>
              <a:rPr lang="en-US" sz="3200" dirty="0"/>
              <a:t>🧭 9. Limitations of the Current System</a:t>
            </a:r>
            <a:endParaRPr lang="en-IN" sz="3200" dirty="0"/>
          </a:p>
        </p:txBody>
      </p:sp>
      <p:sp>
        <p:nvSpPr>
          <p:cNvPr id="3" name="Content Placeholder 2">
            <a:extLst>
              <a:ext uri="{FF2B5EF4-FFF2-40B4-BE49-F238E27FC236}">
                <a16:creationId xmlns:a16="http://schemas.microsoft.com/office/drawing/2014/main" id="{5F6F3C4B-680C-84B1-B5EC-1131E7AAB5F8}"/>
              </a:ext>
            </a:extLst>
          </p:cNvPr>
          <p:cNvSpPr>
            <a:spLocks noGrp="1"/>
          </p:cNvSpPr>
          <p:nvPr>
            <p:ph sz="half" idx="1"/>
          </p:nvPr>
        </p:nvSpPr>
        <p:spPr/>
        <p:txBody>
          <a:bodyPr/>
          <a:lstStyle/>
          <a:p>
            <a:r>
              <a:rPr lang="en-US" sz="3300" dirty="0">
                <a:latin typeface="Franklin Gothic Medium" panose="020B0603020102020204" pitchFamily="34" charset="0"/>
              </a:rPr>
              <a:t>No login system</a:t>
            </a:r>
          </a:p>
          <a:p>
            <a:r>
              <a:rPr lang="en-US" sz="3300" dirty="0">
                <a:latin typeface="Franklin Gothic Medium" panose="020B0603020102020204" pitchFamily="34" charset="0"/>
              </a:rPr>
              <a:t>Data stored in CSV</a:t>
            </a:r>
          </a:p>
          <a:p>
            <a:r>
              <a:rPr lang="en-US" sz="3300" dirty="0">
                <a:latin typeface="Franklin Gothic Medium" panose="020B0603020102020204" pitchFamily="34" charset="0"/>
              </a:rPr>
              <a:t>No real payment gateway</a:t>
            </a:r>
          </a:p>
          <a:p>
            <a:r>
              <a:rPr lang="en-US" sz="3300" dirty="0">
                <a:latin typeface="Franklin Gothic Medium" panose="020B0603020102020204" pitchFamily="34" charset="0"/>
              </a:rPr>
              <a:t>English only</a:t>
            </a:r>
          </a:p>
          <a:p>
            <a:r>
              <a:rPr lang="en-US" sz="3300" dirty="0">
                <a:latin typeface="Franklin Gothic Medium" panose="020B0603020102020204" pitchFamily="34" charset="0"/>
              </a:rPr>
              <a:t>Prototype environment</a:t>
            </a:r>
          </a:p>
          <a:p>
            <a:r>
              <a:rPr lang="en-US" sz="3300" dirty="0">
                <a:latin typeface="Franklin Gothic Medium" panose="020B0603020102020204" pitchFamily="34" charset="0"/>
              </a:rPr>
              <a:t>Limited scalability</a:t>
            </a:r>
          </a:p>
          <a:p>
            <a:r>
              <a:rPr lang="en-US" sz="3300" dirty="0">
                <a:latin typeface="Franklin Gothic Medium" panose="020B0603020102020204" pitchFamily="34" charset="0"/>
              </a:rPr>
              <a:t>Mock data only</a:t>
            </a:r>
          </a:p>
          <a:p>
            <a:endParaRPr lang="en-IN" dirty="0"/>
          </a:p>
        </p:txBody>
      </p:sp>
      <p:sp>
        <p:nvSpPr>
          <p:cNvPr id="5" name="Title 1">
            <a:extLst>
              <a:ext uri="{FF2B5EF4-FFF2-40B4-BE49-F238E27FC236}">
                <a16:creationId xmlns:a16="http://schemas.microsoft.com/office/drawing/2014/main" id="{5406CED2-BDBB-5661-09BA-03568F236868}"/>
              </a:ext>
            </a:extLst>
          </p:cNvPr>
          <p:cNvSpPr txBox="1">
            <a:spLocks/>
          </p:cNvSpPr>
          <p:nvPr/>
        </p:nvSpPr>
        <p:spPr>
          <a:xfrm>
            <a:off x="6019800" y="353788"/>
            <a:ext cx="5417119" cy="88987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pPr algn="ctr"/>
            <a:r>
              <a:rPr lang="en-US" sz="3200" dirty="0"/>
              <a:t>🧭 10. Business Relevance &amp; Impact</a:t>
            </a:r>
            <a:endParaRPr lang="en-IN" sz="3200" dirty="0"/>
          </a:p>
        </p:txBody>
      </p:sp>
      <p:sp>
        <p:nvSpPr>
          <p:cNvPr id="7" name="Rectangle 2">
            <a:extLst>
              <a:ext uri="{FF2B5EF4-FFF2-40B4-BE49-F238E27FC236}">
                <a16:creationId xmlns:a16="http://schemas.microsoft.com/office/drawing/2014/main" id="{9967BFC8-EC67-EEF4-B7E3-CF00089435F0}"/>
              </a:ext>
            </a:extLst>
          </p:cNvPr>
          <p:cNvSpPr>
            <a:spLocks noGrp="1" noChangeArrowheads="1"/>
          </p:cNvSpPr>
          <p:nvPr>
            <p:ph sz="half" idx="2"/>
          </p:nvPr>
        </p:nvSpPr>
        <p:spPr bwMode="auto">
          <a:xfrm>
            <a:off x="6172202" y="1659835"/>
            <a:ext cx="5764720" cy="3431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0" i="0" u="none" strike="noStrike" cap="none" normalizeH="0" baseline="0" dirty="0">
                <a:ln>
                  <a:noFill/>
                </a:ln>
                <a:solidFill>
                  <a:schemeClr val="tx1"/>
                </a:solidFill>
                <a:effectLst/>
                <a:latin typeface="Franklin Gothic Medium" panose="020B0603020102020204" pitchFamily="34" charset="0"/>
              </a:rPr>
              <a:t>Reduces support costs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0" i="0" u="none" strike="noStrike" cap="none" normalizeH="0" baseline="0" dirty="0">
                <a:ln>
                  <a:noFill/>
                </a:ln>
                <a:solidFill>
                  <a:schemeClr val="tx1"/>
                </a:solidFill>
                <a:effectLst/>
                <a:latin typeface="Franklin Gothic Medium" panose="020B0603020102020204" pitchFamily="34" charset="0"/>
              </a:rPr>
              <a:t>Handles large call volume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0" i="0" u="none" strike="noStrike" cap="none" normalizeH="0" baseline="0" dirty="0">
                <a:ln>
                  <a:noFill/>
                </a:ln>
                <a:solidFill>
                  <a:schemeClr val="tx1"/>
                </a:solidFill>
                <a:effectLst/>
                <a:latin typeface="Franklin Gothic Medium" panose="020B0603020102020204" pitchFamily="34" charset="0"/>
              </a:rPr>
              <a:t>Improves customer experience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0" i="0" u="none" strike="noStrike" cap="none" normalizeH="0" baseline="0" dirty="0">
                <a:ln>
                  <a:noFill/>
                </a:ln>
                <a:solidFill>
                  <a:schemeClr val="tx1"/>
                </a:solidFill>
                <a:effectLst/>
                <a:latin typeface="Franklin Gothic Medium" panose="020B0603020102020204" pitchFamily="34" charset="0"/>
              </a:rPr>
              <a:t>Always available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0" i="0" u="none" strike="noStrike" cap="none" normalizeH="0" baseline="0" dirty="0">
                <a:ln>
                  <a:noFill/>
                </a:ln>
                <a:solidFill>
                  <a:schemeClr val="tx1"/>
                </a:solidFill>
                <a:effectLst/>
                <a:latin typeface="Franklin Gothic Medium" panose="020B0603020102020204" pitchFamily="34" charset="0"/>
              </a:rPr>
              <a:t>Fast response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0" i="0" u="none" strike="noStrike" cap="none" normalizeH="0" baseline="0" dirty="0">
                <a:ln>
                  <a:noFill/>
                </a:ln>
                <a:solidFill>
                  <a:schemeClr val="tx1"/>
                </a:solidFill>
                <a:effectLst/>
                <a:latin typeface="Franklin Gothic Medium" panose="020B0603020102020204" pitchFamily="34" charset="0"/>
              </a:rPr>
              <a:t>Scalable solution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100" b="0" i="0" u="none" strike="noStrike" cap="none" normalizeH="0" baseline="0" dirty="0">
                <a:ln>
                  <a:noFill/>
                </a:ln>
                <a:solidFill>
                  <a:schemeClr val="tx1"/>
                </a:solidFill>
                <a:effectLst/>
                <a:latin typeface="Franklin Gothic Medium" panose="020B0603020102020204" pitchFamily="34" charset="0"/>
              </a:rPr>
              <a:t>Suitable for e-commerce</a:t>
            </a:r>
          </a:p>
        </p:txBody>
      </p:sp>
    </p:spTree>
    <p:extLst>
      <p:ext uri="{BB962C8B-B14F-4D97-AF65-F5344CB8AC3E}">
        <p14:creationId xmlns:p14="http://schemas.microsoft.com/office/powerpoint/2010/main" val="4157551083"/>
      </p:ext>
    </p:extLst>
  </p:cSld>
  <p:clrMapOvr>
    <a:masterClrMapping/>
  </p:clrMapOvr>
</p:sld>
</file>

<file path=ppt/theme/theme1.xml><?xml version="1.0" encoding="utf-8"?>
<a:theme xmlns:a="http://schemas.openxmlformats.org/drawingml/2006/main" name="BIA Template">
  <a:themeElements>
    <a:clrScheme name="Custom 4">
      <a:dk1>
        <a:srgbClr val="161A3E"/>
      </a:dk1>
      <a:lt1>
        <a:sysClr val="window" lastClr="FFFFFF"/>
      </a:lt1>
      <a:dk2>
        <a:srgbClr val="44546A"/>
      </a:dk2>
      <a:lt2>
        <a:srgbClr val="E7E6E6"/>
      </a:lt2>
      <a:accent1>
        <a:srgbClr val="4472C4"/>
      </a:accent1>
      <a:accent2>
        <a:srgbClr val="ED7D31"/>
      </a:accent2>
      <a:accent3>
        <a:srgbClr val="44546A"/>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7335</TotalTime>
  <Words>465</Words>
  <Application>Microsoft Office PowerPoint</Application>
  <PresentationFormat>Widescreen</PresentationFormat>
  <Paragraphs>105</Paragraphs>
  <Slides>13</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Franklin Gothic Medium</vt:lpstr>
      <vt:lpstr>BIA Template</vt:lpstr>
      <vt:lpstr>PowerPoint Presentation</vt:lpstr>
      <vt:lpstr>🧭 Presentation Agenda</vt:lpstr>
      <vt:lpstr>🧭 1. Introduction &amp; Project Motivation</vt:lpstr>
      <vt:lpstr>🧭 2. Problem Statement in E-Commerce Support</vt:lpstr>
      <vt:lpstr>🧭 3. Why Voice-Based AI Systems</vt:lpstr>
      <vt:lpstr>PowerPoint Presentation</vt:lpstr>
      <vt:lpstr>🧭 5. Real-Time Audio &amp; WebRTC (LiveKit)</vt:lpstr>
      <vt:lpstr>🧭 7. Tool-Based RAG using MCP</vt:lpstr>
      <vt:lpstr>🧭 9. Limitations of the Current System</vt:lpstr>
      <vt:lpstr>🧭 11. Conclusion &amp; Key Takeaways</vt:lpstr>
      <vt:lpstr>Demo</vt:lpstr>
      <vt:lpstr> 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Shah</dc:creator>
  <cp:lastModifiedBy>Mokshagna PB</cp:lastModifiedBy>
  <cp:revision>2281</cp:revision>
  <dcterms:created xsi:type="dcterms:W3CDTF">2020-12-23T13:36:00Z</dcterms:created>
  <dcterms:modified xsi:type="dcterms:W3CDTF">2026-01-17T17:11:33Z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0B547D39C558497AB25C6414A889D07D</vt:lpwstr>
  </property>
  <property fmtid="{D5CDD505-2E9C-101B-9397-08002B2CF9AE}" pid="3" name="KSOProductBuildVer">
    <vt:lpwstr>1033-11.2.0.11306</vt:lpwstr>
  </property>
</Properties>
</file>